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6838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Convex Lens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Light bends because of the shape of the glass and because light cannot travel as quickly through solid as it can travel through gas.</a:t>
            </a:r>
          </a:p>
          <a:p>
            <a:pPr>
              <a:buNone/>
            </a:pPr>
            <a:r>
              <a:rPr lang="en"/>
              <a:t>It should be noted that while light appears to bend, the rays do not bend but rather are refracted-- like we saw in the experiments with water.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228600" y="2280700"/>
            <a:ext cx="8915400" cy="122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 sz="6000" dirty="0">
                <a:solidFill>
                  <a:srgbClr val="FF0000"/>
                </a:solidFill>
              </a:rPr>
              <a:t>Light and Lenses:</a:t>
            </a:r>
            <a:r>
              <a:rPr lang="en" dirty="0">
                <a:solidFill>
                  <a:srgbClr val="9900FF"/>
                </a:solidFill>
              </a:rPr>
              <a:t>  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752600" y="5945025"/>
            <a:ext cx="7220800" cy="59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 b="1" dirty="0">
                <a:solidFill>
                  <a:srgbClr val="FF0000"/>
                </a:solidFill>
              </a:rPr>
              <a:t>How Do Your Eyes Help You See?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278225" y="2306375"/>
            <a:ext cx="7408500" cy="372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800">
                <a:solidFill>
                  <a:srgbClr val="39B4D0"/>
                </a:solidFill>
              </a:rPr>
              <a:t>a) Prism</a:t>
            </a:r>
          </a:p>
          <a:p>
            <a:pPr lvl="0" rtl="0">
              <a:buNone/>
            </a:pPr>
            <a:r>
              <a:rPr lang="en" sz="4800">
                <a:solidFill>
                  <a:srgbClr val="39B4D0"/>
                </a:solidFill>
              </a:rPr>
              <a:t>b) Convex Lens</a:t>
            </a:r>
          </a:p>
          <a:p>
            <a:pPr lvl="0" rtl="0">
              <a:buNone/>
            </a:pPr>
            <a:r>
              <a:rPr lang="en" sz="4800">
                <a:solidFill>
                  <a:srgbClr val="39B4D0"/>
                </a:solidFill>
              </a:rPr>
              <a:t>c) Mirror</a:t>
            </a:r>
          </a:p>
          <a:p>
            <a:pPr>
              <a:buNone/>
            </a:pPr>
            <a:r>
              <a:rPr lang="en" sz="4800">
                <a:solidFill>
                  <a:srgbClr val="39B4D0"/>
                </a:solidFill>
              </a:rPr>
              <a:t>d) Concave Lens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6000" b="1" dirty="0">
                <a:solidFill>
                  <a:srgbClr val="3BD0C9"/>
                </a:solidFill>
              </a:rPr>
              <a:t>What type of </a:t>
            </a:r>
            <a:r>
              <a:rPr lang="en" sz="6000" b="1" u="sng" dirty="0">
                <a:solidFill>
                  <a:srgbClr val="3BD0C9"/>
                </a:solidFill>
              </a:rPr>
              <a:t>lens</a:t>
            </a:r>
            <a:r>
              <a:rPr lang="en" sz="6000" b="1" dirty="0">
                <a:solidFill>
                  <a:srgbClr val="3BD0C9"/>
                </a:solidFill>
              </a:rPr>
              <a:t> is in your eye?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304800" y="5659200"/>
            <a:ext cx="850735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>
                <a:solidFill>
                  <a:srgbClr val="000000"/>
                </a:solidFill>
              </a:rPr>
              <a:t>The image projected in our eye is actually upside down!</a:t>
            </a:r>
          </a:p>
          <a:p>
            <a:pPr>
              <a:buNone/>
            </a:pPr>
            <a:r>
              <a:rPr lang="en" sz="2400" b="1" dirty="0">
                <a:solidFill>
                  <a:srgbClr val="000000"/>
                </a:solidFill>
              </a:rPr>
              <a:t>The brain flips the image back to its original state.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3239100"/>
            <a:ext cx="7772400" cy="494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/>
              <a:t>The convex lens focuses light rays onto the retina, which has cells that detect light.</a:t>
            </a:r>
          </a:p>
        </p:txBody>
      </p:sp>
      <p:sp>
        <p:nvSpPr>
          <p:cNvPr id="91" name="Shape 91"/>
          <p:cNvSpPr/>
          <p:nvPr/>
        </p:nvSpPr>
        <p:spPr>
          <a:xfrm>
            <a:off x="1925775" y="304800"/>
            <a:ext cx="4762500" cy="2590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2" name="Shape 92"/>
          <p:cNvSpPr/>
          <p:nvPr/>
        </p:nvSpPr>
        <p:spPr>
          <a:xfrm>
            <a:off x="1718205" y="3831300"/>
            <a:ext cx="5369225" cy="18837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2282775"/>
            <a:ext cx="2990999" cy="51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3600" dirty="0"/>
              <a:t>Rods allow the eye to see shapes and sizes of objects in grey, black, and white.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5266450" y="1951050"/>
            <a:ext cx="3420300" cy="537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3200" dirty="0">
                <a:solidFill>
                  <a:schemeClr val="dk1"/>
                </a:solidFill>
              </a:rPr>
              <a:t>Cones help us see colors of objects. There are 3 types of cones and each one helps us see a different color: red, blue, and green.</a:t>
            </a:r>
          </a:p>
        </p:txBody>
      </p:sp>
      <p:sp>
        <p:nvSpPr>
          <p:cNvPr id="100" name="Shape 100"/>
          <p:cNvSpPr/>
          <p:nvPr/>
        </p:nvSpPr>
        <p:spPr>
          <a:xfrm>
            <a:off x="3382850" y="2538600"/>
            <a:ext cx="1511300" cy="3251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" name="TextBox 5"/>
          <p:cNvSpPr txBox="1"/>
          <p:nvPr/>
        </p:nvSpPr>
        <p:spPr>
          <a:xfrm>
            <a:off x="457200" y="304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6000" b="1" dirty="0"/>
              <a:t>Two Types of Light Receptors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44275" y="1600200"/>
            <a:ext cx="86273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38888"/>
              <a:buFont typeface="Arial"/>
              <a:buChar char="•"/>
            </a:pPr>
            <a:r>
              <a:rPr lang="en" sz="3600"/>
              <a:t>Lenses make objects appear bigger or smaller.</a:t>
            </a:r>
          </a:p>
          <a:p>
            <a:pPr marL="457200" lvl="0" indent="-419100" rtl="0">
              <a:buClr>
                <a:srgbClr val="000000"/>
              </a:buClr>
              <a:buSzPct val="138888"/>
              <a:buFont typeface="Arial"/>
              <a:buChar char="•"/>
            </a:pPr>
            <a:r>
              <a:rPr lang="en" sz="3600"/>
              <a:t>The lens in our eye is a convex lens.</a:t>
            </a:r>
          </a:p>
          <a:p>
            <a:pPr marL="457200" lvl="0" indent="-419100" rtl="0">
              <a:buClr>
                <a:srgbClr val="000000"/>
              </a:buClr>
              <a:buSzPct val="138888"/>
              <a:buFont typeface="Arial"/>
              <a:buChar char="•"/>
            </a:pPr>
            <a:r>
              <a:rPr lang="en" sz="3600"/>
              <a:t>Many parts of our eye manipulate the path of light to help us see images.</a:t>
            </a:r>
          </a:p>
          <a:p>
            <a:pPr marL="1371600" lvl="2" indent="-381000" rtl="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The iris controls how much light enters the eye,</a:t>
            </a:r>
          </a:p>
          <a:p>
            <a:pPr marL="1371600" lvl="2" indent="-381000" rtl="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the ciliary muscle controls the shape of the lens,</a:t>
            </a:r>
          </a:p>
          <a:p>
            <a:pPr marL="1371600" lvl="2" indent="-381000" rtl="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and the optic nerve transmits images to the brain.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168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4800" b="1" dirty="0"/>
              <a:t>Let's Review!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685800" y="1398802"/>
            <a:ext cx="7772400" cy="343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A lens is a curved surface, like a piece of glass or plastic.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Its curved shape makes light bend.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Lenses can make objects appear bigger or smaller to our eyes.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21400" y="501249"/>
            <a:ext cx="7772400" cy="78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What is a lens?</a:t>
            </a:r>
          </a:p>
        </p:txBody>
      </p:sp>
      <p:sp>
        <p:nvSpPr>
          <p:cNvPr id="32" name="Shape 32"/>
          <p:cNvSpPr/>
          <p:nvPr/>
        </p:nvSpPr>
        <p:spPr>
          <a:xfrm>
            <a:off x="2697250" y="3770975"/>
            <a:ext cx="3849500" cy="28852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638500" y="1134000"/>
            <a:ext cx="5867000" cy="46937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260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4800" dirty="0"/>
              <a:t>We just observed two types of lenses.  Who knows what these two lenses are called?</a:t>
            </a:r>
          </a:p>
        </p:txBody>
      </p:sp>
      <p:sp>
        <p:nvSpPr>
          <p:cNvPr id="43" name="Shape 43"/>
          <p:cNvSpPr/>
          <p:nvPr/>
        </p:nvSpPr>
        <p:spPr>
          <a:xfrm>
            <a:off x="2549236" y="2983344"/>
            <a:ext cx="3833640" cy="3482111"/>
          </a:xfrm>
          <a:prstGeom prst="rect">
            <a:avLst/>
          </a:prstGeom>
          <a:blipFill>
            <a:blip r:embed="rId3"/>
            <a:srcRect/>
            <a:stretch>
              <a:fillRect l="-2105" t="-2065" b="-1911"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838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Convex Lenses</a:t>
            </a:r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/>
              <a:t>curve outward</a:t>
            </a:r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/>
              <a:t>make light converge</a:t>
            </a:r>
          </a:p>
          <a:p>
            <a:pPr marL="457200" lvl="0" indent="-4064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/>
              <a:t>make images appear bigger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75" y="1600200"/>
            <a:ext cx="40964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Concave Lenses</a:t>
            </a:r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curve inward</a:t>
            </a:r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make light spread out</a:t>
            </a:r>
          </a:p>
          <a:p>
            <a:pPr marL="457200" lvl="0" indent="-4064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make images appear smaller</a:t>
            </a:r>
          </a:p>
        </p:txBody>
      </p:sp>
      <p:sp>
        <p:nvSpPr>
          <p:cNvPr id="51" name="Shape 51"/>
          <p:cNvSpPr/>
          <p:nvPr/>
        </p:nvSpPr>
        <p:spPr>
          <a:xfrm>
            <a:off x="533400" y="4376874"/>
            <a:ext cx="3397225" cy="19319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2" name="Shape 52"/>
          <p:cNvSpPr/>
          <p:nvPr/>
        </p:nvSpPr>
        <p:spPr>
          <a:xfrm>
            <a:off x="4997075" y="4258825"/>
            <a:ext cx="3085975" cy="20499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" name="TextBox 6"/>
          <p:cNvSpPr txBox="1"/>
          <p:nvPr/>
        </p:nvSpPr>
        <p:spPr>
          <a:xfrm>
            <a:off x="457200" y="632936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4200" b="1" dirty="0"/>
              <a:t>...Convex and Concave Lenses!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974750" y="2256825"/>
            <a:ext cx="5014875" cy="3361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TextBox 1"/>
          <p:cNvSpPr txBox="1"/>
          <p:nvPr/>
        </p:nvSpPr>
        <p:spPr>
          <a:xfrm>
            <a:off x="457200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4800" b="1" dirty="0"/>
              <a:t>So what does this all have</a:t>
            </a:r>
            <a:r>
              <a:rPr lang="en-US" sz="4800" b="1" dirty="0"/>
              <a:t> </a:t>
            </a:r>
            <a:r>
              <a:rPr lang="en" sz="4800" b="1" dirty="0"/>
              <a:t>to do with our eyes?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631875" y="892900"/>
            <a:ext cx="5242775" cy="39320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" name="TextBox 3"/>
          <p:cNvSpPr txBox="1"/>
          <p:nvPr/>
        </p:nvSpPr>
        <p:spPr>
          <a:xfrm>
            <a:off x="457200" y="52004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3600" b="1" dirty="0"/>
              <a:t>Our eyes have lenses that help us to see the world around us!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50300" y="249275"/>
            <a:ext cx="5720700" cy="63307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461963" rtl="0">
              <a:spcBef>
                <a:spcPts val="0"/>
              </a:spcBef>
              <a:buNone/>
            </a:pPr>
            <a:r>
              <a:rPr lang="en" sz="2400" dirty="0">
                <a:solidFill>
                  <a:srgbClr val="6D9EEB"/>
                </a:solidFill>
              </a:rPr>
              <a:t>Light enters our eyes through </a:t>
            </a:r>
            <a:r>
              <a:rPr lang="en" sz="2400" dirty="0" smtClean="0">
                <a:solidFill>
                  <a:srgbClr val="6D9EEB"/>
                </a:solidFill>
              </a:rPr>
              <a:t>our </a:t>
            </a:r>
            <a:r>
              <a:rPr lang="en" sz="2400" b="1" dirty="0" smtClean="0"/>
              <a:t>pupils</a:t>
            </a:r>
            <a:r>
              <a:rPr lang="en" sz="2400" dirty="0">
                <a:solidFill>
                  <a:srgbClr val="6D9EEB"/>
                </a:solidFill>
              </a:rPr>
              <a:t>, the black dot in the middle of our eyes. The pupil is protected by a transparent layer called the </a:t>
            </a:r>
            <a:r>
              <a:rPr lang="en" sz="2400" b="1" dirty="0"/>
              <a:t>cornea</a:t>
            </a:r>
            <a:r>
              <a:rPr lang="en" sz="2400" dirty="0">
                <a:solidFill>
                  <a:srgbClr val="6D9EEB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en" sz="1200" dirty="0">
              <a:solidFill>
                <a:srgbClr val="6D9EEB"/>
              </a:solidFill>
            </a:endParaRPr>
          </a:p>
          <a:p>
            <a:pPr marL="0" lvl="0" indent="461963" rtl="0">
              <a:spcBef>
                <a:spcPts val="0"/>
              </a:spcBef>
              <a:buNone/>
            </a:pPr>
            <a:r>
              <a:rPr lang="en" sz="2400" dirty="0">
                <a:solidFill>
                  <a:srgbClr val="6D9EEB"/>
                </a:solidFill>
              </a:rPr>
              <a:t>The colored part around the pupil is called the</a:t>
            </a:r>
            <a:r>
              <a:rPr lang="en" sz="2400" dirty="0"/>
              <a:t> </a:t>
            </a:r>
            <a:r>
              <a:rPr lang="en" sz="2400" b="1" dirty="0"/>
              <a:t>iris</a:t>
            </a:r>
            <a:r>
              <a:rPr lang="en" sz="2400" dirty="0">
                <a:solidFill>
                  <a:srgbClr val="6D9EEB"/>
                </a:solidFill>
              </a:rPr>
              <a:t>. It controls how much light gets into our eyes. The light then travels through the </a:t>
            </a:r>
            <a:r>
              <a:rPr lang="en" sz="2400" b="1" dirty="0"/>
              <a:t>lens</a:t>
            </a:r>
            <a:r>
              <a:rPr lang="en" sz="2400" dirty="0">
                <a:solidFill>
                  <a:srgbClr val="6D9EEB"/>
                </a:solidFill>
              </a:rPr>
              <a:t>, which focuses the image of the object. The </a:t>
            </a:r>
            <a:r>
              <a:rPr lang="en" sz="2400" b="1" dirty="0"/>
              <a:t>ciliary muscle</a:t>
            </a:r>
            <a:r>
              <a:rPr lang="en" sz="2400" dirty="0">
                <a:solidFill>
                  <a:srgbClr val="6D9EEB"/>
                </a:solidFill>
              </a:rPr>
              <a:t> changes the shape of the lens to help it focus.</a:t>
            </a:r>
          </a:p>
          <a:p>
            <a:pPr>
              <a:spcBef>
                <a:spcPts val="0"/>
              </a:spcBef>
            </a:pPr>
            <a:endParaRPr lang="en" sz="1200" dirty="0">
              <a:solidFill>
                <a:srgbClr val="6D9EEB"/>
              </a:solidFill>
            </a:endParaRPr>
          </a:p>
          <a:p>
            <a:pPr marL="0" indent="461963">
              <a:spcBef>
                <a:spcPts val="0"/>
              </a:spcBef>
              <a:buNone/>
            </a:pPr>
            <a:r>
              <a:rPr lang="en" sz="2400" dirty="0">
                <a:solidFill>
                  <a:srgbClr val="6D9EEB"/>
                </a:solidFill>
              </a:rPr>
              <a:t>Light focused through the lens goes to a layer of tissue in the back of the eye called the </a:t>
            </a:r>
            <a:r>
              <a:rPr lang="en" sz="2400" b="1" dirty="0"/>
              <a:t>retina</a:t>
            </a:r>
            <a:r>
              <a:rPr lang="en" sz="2400" dirty="0">
                <a:solidFill>
                  <a:srgbClr val="6D9EEB"/>
                </a:solidFill>
              </a:rPr>
              <a:t>. The signals collected there are sent to the </a:t>
            </a:r>
            <a:r>
              <a:rPr lang="en" sz="2400" b="1" dirty="0"/>
              <a:t>optic nerve</a:t>
            </a:r>
            <a:r>
              <a:rPr lang="en" sz="2400" dirty="0">
                <a:solidFill>
                  <a:srgbClr val="6D9EEB"/>
                </a:solidFill>
              </a:rPr>
              <a:t>, which transmits the image to the brain.</a:t>
            </a:r>
          </a:p>
        </p:txBody>
      </p:sp>
      <p:sp>
        <p:nvSpPr>
          <p:cNvPr id="70" name="Shape 70"/>
          <p:cNvSpPr/>
          <p:nvPr/>
        </p:nvSpPr>
        <p:spPr>
          <a:xfrm>
            <a:off x="6044475" y="4294025"/>
            <a:ext cx="30480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x="6259125" y="2771962"/>
            <a:ext cx="2743200" cy="962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x="6368325" y="487950"/>
            <a:ext cx="2400299" cy="1600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685800" y="2404250"/>
            <a:ext cx="7696200" cy="3418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8" name="Shape 78"/>
          <p:cNvSpPr txBox="1"/>
          <p:nvPr/>
        </p:nvSpPr>
        <p:spPr>
          <a:xfrm>
            <a:off x="295125" y="225375"/>
            <a:ext cx="8575200" cy="1008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 dirty="0">
                <a:solidFill>
                  <a:srgbClr val="3BD0C9"/>
                </a:solidFill>
              </a:rPr>
              <a:t>Here is a model of the lens in your eye: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496</Words>
  <Application>Microsoft Macintosh PowerPoint</Application>
  <PresentationFormat>On-screen Show (4:3)</PresentationFormat>
  <Paragraphs>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Light and Lenses:  </vt:lpstr>
      <vt:lpstr>What is a lens?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convex lens focuses light rays onto the retina, which has cells that detect light.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and Lenses:  </dc:title>
  <dc:creator>Local PC Account</dc:creator>
  <cp:lastModifiedBy>Penny Sun</cp:lastModifiedBy>
  <cp:revision>2</cp:revision>
  <dcterms:modified xsi:type="dcterms:W3CDTF">2013-08-06T06:47:24Z</dcterms:modified>
</cp:coreProperties>
</file>